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80" r:id="rId7"/>
    <p:sldId id="281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97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974" r:id="rId2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A0BF6-FDCF-42DC-8D80-29A1A03D89F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0916F-3CC5-409C-8000-E6E715FD0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74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6">
            <a:extLst>
              <a:ext uri="{FF2B5EF4-FFF2-40B4-BE49-F238E27FC236}">
                <a16:creationId xmlns:a16="http://schemas.microsoft.com/office/drawing/2014/main" id="{DC9C408A-C318-43C9-BBF7-C76C92C3F3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28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56844" indent="-291094" defTabSz="94928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64377" indent="-232876" defTabSz="94928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30126" indent="-232876" defTabSz="94928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95877" indent="-232876" defTabSz="94928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61627" indent="-232876" defTabSz="949289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3027377" indent="-232876" defTabSz="949289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93128" indent="-232876" defTabSz="949289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958877" indent="-232876" defTabSz="949289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4928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1D8DFA-4E24-4AB0-BB36-0F6960A9267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4928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6563" name="Rectangle 7">
            <a:extLst>
              <a:ext uri="{FF2B5EF4-FFF2-40B4-BE49-F238E27FC236}">
                <a16:creationId xmlns:a16="http://schemas.microsoft.com/office/drawing/2014/main" id="{BE74FD2A-344C-46D8-AB51-3EE535F5EB5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60192" y="8978453"/>
            <a:ext cx="3105997" cy="472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67" tIns="47434" rIns="94867" bIns="47434" anchor="b"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8A45C4A-94C1-42E5-A0E0-8C15B76AC257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6564" name="Rectangle 2">
            <a:extLst>
              <a:ext uri="{FF2B5EF4-FFF2-40B4-BE49-F238E27FC236}">
                <a16:creationId xmlns:a16="http://schemas.microsoft.com/office/drawing/2014/main" id="{DF221E77-6DCD-447B-8B8D-26BB7CA9F7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709613"/>
            <a:ext cx="4727575" cy="3544887"/>
          </a:xfrm>
          <a:ln/>
        </p:spPr>
      </p:sp>
      <p:sp>
        <p:nvSpPr>
          <p:cNvPr id="66565" name="Rectangle 3">
            <a:extLst>
              <a:ext uri="{FF2B5EF4-FFF2-40B4-BE49-F238E27FC236}">
                <a16:creationId xmlns:a16="http://schemas.microsoft.com/office/drawing/2014/main" id="{EF3544F9-E476-4FEC-9C1A-5AE9A7B2BB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4193" y="4490035"/>
            <a:ext cx="5257800" cy="42511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67" tIns="47434" rIns="94867" bIns="47434"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972A137-AE31-46CE-A046-FD80BB74D8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ASIPP &amp; TOBI</a:t>
            </a:r>
          </a:p>
        </p:txBody>
      </p:sp>
    </p:spTree>
    <p:extLst>
      <p:ext uri="{BB962C8B-B14F-4D97-AF65-F5344CB8AC3E}">
        <p14:creationId xmlns:p14="http://schemas.microsoft.com/office/powerpoint/2010/main" val="2973157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2495F27-8353-9D51-23D9-62802ADA6A7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4495800"/>
            <a:ext cx="8229600" cy="1214438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9B488F-09C6-2F18-31BF-6FA1FC996B1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7200" y="5715000"/>
            <a:ext cx="82296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BDF0571-D9D4-66F6-1212-0267E5B887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4ECDAE5-A36A-130B-7BDD-A60C105F37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131777D-EB97-B777-6D9F-E9FB31D9C8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30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23808-4ABC-A58E-EF29-7BBF7440E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11227-3DED-6862-52C9-BCA8C9B2A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DF8E-CA85-3F72-76B6-926ECBAFC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41F8B-8826-D400-5C31-9F5367D6D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6CBDA-FFA4-4A9C-4C65-086A0210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4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B67C2-285F-A838-3181-9330E9AC0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4C6D-A3F0-C596-6846-05C1264CC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E638D-CC74-1E29-C9C2-B68A7A605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AB4BE-F14E-E809-9649-145F763D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2E025-A0F3-05C2-B7AD-CA7DD9A43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602AC-93E0-5D0C-E3BE-CF7D2CD6A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D652F-5572-AF84-7A26-8A78746BB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868D2-BE44-2D9C-8E4E-BE3ACEE4D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92614-E58F-C39D-65D5-350E0B5A0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35F77-D339-A4FB-A172-C0583CD79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6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63FF-FBC6-9029-51F2-2957C282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9389B-51D8-5DD2-B867-69DBBF17C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CF9EE-9008-11CF-BBFC-EEB241660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50295-BA05-1359-193B-292CE46B2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E37EC-797B-FCB6-C004-44B6A4A1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0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86F86-7CF9-61B9-4DEE-144800EB2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3731F-F4DF-4FF3-8E01-E64C272DF3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F29C97-AA95-4C65-1834-B53A4DB6D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705CC-5EE2-FE9E-3D7A-98D585796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A4D5AB-9F46-D591-D424-91DFD9320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DDEBE-042E-9476-43FC-590C5F4F3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6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76E34-14FC-FE67-3970-880A5BB5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C85D6-0489-8EC6-54B5-DC4B1A49B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E706A6-185A-97F8-4E32-3A1336972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E93A13-384E-87A0-CF82-BE80963F8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686D84-2540-BB60-B5CA-4C75FB8A9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DCDF92-C82F-1312-54A7-19BBBCAF6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5721A5-9297-480E-2507-A94648AF0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33636A-4F4F-6C1B-1C17-617F53F99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3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6C87-29C4-4A85-4416-C10241877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D3C5D1-812A-B088-1A64-87C85375E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5C927A-F7EA-F61A-396B-7C5550FC0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C02988-9C0E-EECF-1830-EBF46359F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8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4DEE48-6EA9-F092-423D-011C48808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D7CCB2-C014-4AF5-6533-4F0D71580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F40B2-DA98-8104-5105-921FA33FF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53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5B785-723E-A475-44C1-D48070EA4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A60F7-E76A-4E25-0531-26F2C530F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54972-C594-B6EC-B6C1-284431C0D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5506B-7F07-F990-C42C-2B867FB1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B489A-577B-0E23-F300-A22AAB21F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4CEE1-046C-55A5-C1FC-805E731A2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4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348C-BC62-0A76-3164-20922191F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1C6422-0A71-02D2-4037-450876DA96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22CE2-136D-1143-663E-9160A9EA5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17124-7275-2541-EFF2-01B1A76F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5063B-5031-5722-B92E-8A9A6F588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38564-A7C2-31AA-B4AA-4B9A24C5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4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808667D-5510-7C60-1CB9-AD87E7ED36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304800"/>
            <a:ext cx="655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84F4600-08C7-9E78-55EB-45AB265FC3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39D295A-B0D4-AEF0-0187-ABBF1BF06D5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E7C083A-5316-AC48-5BD6-8A2B74778A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E40D3C-A6A9-C9E8-C2D3-FBA5585646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1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linkedin.com/company/american-society-of-interventional-pain-pain-physicians" TargetMode="External"/><Relationship Id="rId5" Type="http://schemas.openxmlformats.org/officeDocument/2006/relationships/hyperlink" Target="https://www.linkedin.com/in/laxmaiahmanchikanti" TargetMode="External"/><Relationship Id="rId4" Type="http://schemas.openxmlformats.org/officeDocument/2006/relationships/hyperlink" Target="mailto:drm@asipp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8300" y="752476"/>
            <a:ext cx="3238500" cy="3028950"/>
          </a:xfrm>
        </p:spPr>
        <p:txBody>
          <a:bodyPr>
            <a:noAutofit/>
          </a:bodyPr>
          <a:lstStyle/>
          <a:p>
            <a:r>
              <a:rPr sz="2800" dirty="0"/>
              <a:t>Public Comment on Proposed LCD:</a:t>
            </a:r>
          </a:p>
          <a:p>
            <a:r>
              <a:rPr sz="2800" dirty="0"/>
              <a:t>Peripheral Nerve Blocks &amp; Procedures for Chronic Pain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375" y="5057775"/>
            <a:ext cx="8229600" cy="838200"/>
          </a:xfrm>
        </p:spPr>
        <p:txBody>
          <a:bodyPr/>
          <a:lstStyle/>
          <a:p>
            <a:r>
              <a:rPr lang="en-US" dirty="0"/>
              <a:t>Laxmaiah Manchikanti, MD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dirty="0"/>
              <a:t>Diagnostic Blocks are Prerequisite for PNS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2625"/>
            <a:ext cx="8229600" cy="4173538"/>
          </a:xfrm>
        </p:spPr>
        <p:txBody>
          <a:bodyPr>
            <a:normAutofit/>
          </a:bodyPr>
          <a:lstStyle/>
          <a:p>
            <a:r>
              <a:rPr sz="2800"/>
              <a:t>Evidence‑based guidelines for implantable PNS recommend diagnostic nerve blocks prior to PNS</a:t>
            </a:r>
          </a:p>
          <a:p>
            <a:r>
              <a:rPr sz="2800"/>
              <a:t>Blocks improve selection and predict response, reducing waste and risk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Selected Procedures: Evidence &amp; Practice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Occipital Nerve Blocks (CPT 64405)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77250" cy="4572000"/>
          </a:xfrm>
        </p:spPr>
        <p:txBody>
          <a:bodyPr>
            <a:normAutofit/>
          </a:bodyPr>
          <a:lstStyle/>
          <a:p>
            <a:r>
              <a:rPr sz="2800" dirty="0"/>
              <a:t>Common across multiple specialties; </a:t>
            </a:r>
            <a:r>
              <a:rPr lang="en-US" sz="2800" dirty="0"/>
              <a:t>I</a:t>
            </a:r>
            <a:r>
              <a:rPr lang="en-US" dirty="0"/>
              <a:t>n the 2024 Medicare fee-for-service data (74,688 cases), neurologists performed 36.6%, nurse practitioners and physician assistants 19.4%, and pain management physicians 17.2%.</a:t>
            </a:r>
            <a:endParaRPr sz="2800" dirty="0"/>
          </a:p>
          <a:p>
            <a:r>
              <a:rPr sz="2800" dirty="0"/>
              <a:t>Systematic reviews (multiple RCTs) show reductions in headache frequency in selected populations</a:t>
            </a:r>
          </a:p>
          <a:p>
            <a:r>
              <a:rPr sz="2800" dirty="0"/>
              <a:t>Coverage with criteria can prevent overuse while preserving access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4000" dirty="0"/>
              <a:t>Suprascapular Nerve Block (CPT 64418)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0225"/>
            <a:ext cx="8458200" cy="4325938"/>
          </a:xfrm>
        </p:spPr>
        <p:txBody>
          <a:bodyPr>
            <a:normAutofit/>
          </a:bodyPr>
          <a:lstStyle/>
          <a:p>
            <a:r>
              <a:rPr sz="2800" dirty="0"/>
              <a:t>Established option for chronic shoulder pain unresponsive to other therapies</a:t>
            </a:r>
          </a:p>
          <a:p>
            <a:r>
              <a:rPr sz="2800" dirty="0"/>
              <a:t>Supports rehab participation; evidence for clinically meaningful relief</a:t>
            </a:r>
          </a:p>
          <a:p>
            <a:r>
              <a:rPr lang="en-US" dirty="0"/>
              <a:t>In 2024, utilization of the suprascapular nerve block was 66.3 per 100,000 Medicare beneficiaries, with a total of 22,596 procedures performed. In comparison, 25,389 procedures were performed in 2014, corresponding to a rate of 66.6 per 100,000 beneficiaries. This represents a 1% decrease in utilization over the past 10 years.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4000" dirty="0"/>
              <a:t>Stellate Ganglion Block (CPT 64510)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sz="2800" dirty="0"/>
              <a:t>Standard practice for CRPS upper extremity</a:t>
            </a:r>
            <a:endParaRPr lang="en-US" sz="2800" dirty="0"/>
          </a:p>
          <a:p>
            <a:r>
              <a:rPr lang="en-US" sz="2800" dirty="0"/>
              <a:t>M</a:t>
            </a:r>
            <a:r>
              <a:rPr sz="2800" dirty="0"/>
              <a:t>eta‑analysis shows pain reductions; consistent with long clinical experience</a:t>
            </a:r>
          </a:p>
          <a:p>
            <a:r>
              <a:rPr sz="2800" dirty="0"/>
              <a:t>Maintain coverage for appropriately selected indications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Pudendal Nerve Block (CPT 64430)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Diagnostic and therapeutic for pudendal neuralgia; low annual rates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In 2024, there were 3,330 pudendal nerve procedures performed, equivalent to 9.8 per 100,000 Medicare beneficiaries.</a:t>
            </a:r>
          </a:p>
          <a:p>
            <a:pPr lvl="1"/>
            <a:r>
              <a:rPr lang="en-US" dirty="0"/>
              <a:t>In 2014, 2,380 procedures were performed, corresponding to a rate of 6.2 per 100,000 beneficiaries.</a:t>
            </a:r>
          </a:p>
          <a:p>
            <a:r>
              <a:rPr dirty="0"/>
              <a:t>Imaging‑guided, outpatient, opioid‑sparing; crucial option for a small, severely affected population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Peripheral Nerve Block (CPT 64450) &amp; Denervation (CPT 64640)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1175"/>
            <a:ext cx="8229600" cy="4344988"/>
          </a:xfrm>
        </p:spPr>
        <p:txBody>
          <a:bodyPr>
            <a:normAutofit/>
          </a:bodyPr>
          <a:lstStyle/>
          <a:p>
            <a:r>
              <a:rPr sz="2800" dirty="0"/>
              <a:t>Widely used across anatomic targets; challenging to pool evidence across indications</a:t>
            </a:r>
            <a:r>
              <a:rPr lang="en-US" sz="2800" dirty="0"/>
              <a:t>.</a:t>
            </a:r>
          </a:p>
          <a:p>
            <a:r>
              <a:rPr sz="2800" dirty="0"/>
              <a:t>Often diagnostic/prognostic prior to PNS; significant share performed outside pain specialty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3074CF-CEC1-624D-AAFE-39AD41D6C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19FA64A-8DE0-7461-1EFD-1A61C956A3B6}"/>
              </a:ext>
            </a:extLst>
          </p:cNvPr>
          <p:cNvGraphicFramePr>
            <a:graphicFrameLocks noGrp="1"/>
          </p:cNvGraphicFramePr>
          <p:nvPr/>
        </p:nvGraphicFramePr>
        <p:xfrm>
          <a:off x="361950" y="600075"/>
          <a:ext cx="7829794" cy="6014745"/>
        </p:xfrm>
        <a:graphic>
          <a:graphicData uri="http://schemas.openxmlformats.org/drawingml/2006/table">
            <a:tbl>
              <a:tblPr firstRow="1" firstCol="1" bandRow="1"/>
              <a:tblGrid>
                <a:gridCol w="612496">
                  <a:extLst>
                    <a:ext uri="{9D8B030D-6E8A-4147-A177-3AD203B41FA5}">
                      <a16:colId xmlns:a16="http://schemas.microsoft.com/office/drawing/2014/main" val="332458669"/>
                    </a:ext>
                  </a:extLst>
                </a:gridCol>
                <a:gridCol w="575858">
                  <a:extLst>
                    <a:ext uri="{9D8B030D-6E8A-4147-A177-3AD203B41FA5}">
                      <a16:colId xmlns:a16="http://schemas.microsoft.com/office/drawing/2014/main" val="3445964013"/>
                    </a:ext>
                  </a:extLst>
                </a:gridCol>
                <a:gridCol w="1890054">
                  <a:extLst>
                    <a:ext uri="{9D8B030D-6E8A-4147-A177-3AD203B41FA5}">
                      <a16:colId xmlns:a16="http://schemas.microsoft.com/office/drawing/2014/main" val="2667258046"/>
                    </a:ext>
                  </a:extLst>
                </a:gridCol>
                <a:gridCol w="471442">
                  <a:extLst>
                    <a:ext uri="{9D8B030D-6E8A-4147-A177-3AD203B41FA5}">
                      <a16:colId xmlns:a16="http://schemas.microsoft.com/office/drawing/2014/main" val="2075034142"/>
                    </a:ext>
                  </a:extLst>
                </a:gridCol>
                <a:gridCol w="552405">
                  <a:extLst>
                    <a:ext uri="{9D8B030D-6E8A-4147-A177-3AD203B41FA5}">
                      <a16:colId xmlns:a16="http://schemas.microsoft.com/office/drawing/2014/main" val="644034658"/>
                    </a:ext>
                  </a:extLst>
                </a:gridCol>
                <a:gridCol w="645150">
                  <a:extLst>
                    <a:ext uri="{9D8B030D-6E8A-4147-A177-3AD203B41FA5}">
                      <a16:colId xmlns:a16="http://schemas.microsoft.com/office/drawing/2014/main" val="2640492115"/>
                    </a:ext>
                  </a:extLst>
                </a:gridCol>
                <a:gridCol w="645150">
                  <a:extLst>
                    <a:ext uri="{9D8B030D-6E8A-4147-A177-3AD203B41FA5}">
                      <a16:colId xmlns:a16="http://schemas.microsoft.com/office/drawing/2014/main" val="2184824795"/>
                    </a:ext>
                  </a:extLst>
                </a:gridCol>
                <a:gridCol w="716835">
                  <a:extLst>
                    <a:ext uri="{9D8B030D-6E8A-4147-A177-3AD203B41FA5}">
                      <a16:colId xmlns:a16="http://schemas.microsoft.com/office/drawing/2014/main" val="41501288"/>
                    </a:ext>
                  </a:extLst>
                </a:gridCol>
                <a:gridCol w="573468">
                  <a:extLst>
                    <a:ext uri="{9D8B030D-6E8A-4147-A177-3AD203B41FA5}">
                      <a16:colId xmlns:a16="http://schemas.microsoft.com/office/drawing/2014/main" val="4088557149"/>
                    </a:ext>
                  </a:extLst>
                </a:gridCol>
                <a:gridCol w="573468">
                  <a:extLst>
                    <a:ext uri="{9D8B030D-6E8A-4147-A177-3AD203B41FA5}">
                      <a16:colId xmlns:a16="http://schemas.microsoft.com/office/drawing/2014/main" val="2608107334"/>
                    </a:ext>
                  </a:extLst>
                </a:gridCol>
                <a:gridCol w="573468">
                  <a:extLst>
                    <a:ext uri="{9D8B030D-6E8A-4147-A177-3AD203B41FA5}">
                      <a16:colId xmlns:a16="http://schemas.microsoft.com/office/drawing/2014/main" val="4293703970"/>
                    </a:ext>
                  </a:extLst>
                </a:gridCol>
              </a:tblGrid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2024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% of change from 2014 (services)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% of change from 2014 (Rate)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587884"/>
                  </a:ext>
                </a:extLst>
              </a:tr>
              <a:tr h="18943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Allowed Codes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469786"/>
                  </a:ext>
                </a:extLst>
              </a:tr>
              <a:tr h="189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Group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CPT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Services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Rate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2024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Rate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Services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GM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Rate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Gm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49398"/>
                  </a:ext>
                </a:extLst>
              </a:tr>
              <a:tr h="189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20526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CARPAL TUNNEL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66,557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174.7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80,956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237.4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2.0%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89683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64400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TRIGEMINAL NERVE, EACH BRANCH 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16,667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43.7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24,992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73.3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50%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68%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5.3%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750600"/>
                  </a:ext>
                </a:extLst>
              </a:tr>
              <a:tr h="3524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64600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DESTRUCTION BY NEUROLYTIC AGENT, TRIGEMINAL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747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 2.0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448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-40%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-5.0%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-3.9%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501235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64605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sphenopalatine ganglion Blocks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 0.3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17%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1947081"/>
                  </a:ext>
                </a:extLst>
              </a:tr>
              <a:tr h="4725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64610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… DESTRUCTION BY NEUROLYTIC AGENT, TRIGEMINAL NERVE; 2</a:t>
                      </a:r>
                      <a:r>
                        <a:rPr lang="en-US" sz="800" kern="100" baseline="300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nd</a:t>
                      </a: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 and 3</a:t>
                      </a:r>
                      <a:r>
                        <a:rPr lang="en-US" sz="800" kern="100" baseline="300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rd</a:t>
                      </a: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 AT FORAMEN OVALE 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412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 1.1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-3.0%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-18%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-1.9%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969959"/>
                  </a:ext>
                </a:extLst>
              </a:tr>
              <a:tr h="3524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64455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PLANTAR COMMON DIGITAL NERVE(S) (EG, MORTON'S NEUROMA)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59,348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155.8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58,511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171.6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-0.1%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0866001"/>
                  </a:ext>
                </a:extLst>
              </a:tr>
              <a:tr h="18943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Allowed Codes Total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143,829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377.5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165,314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484.8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28%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2.5%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943115"/>
                  </a:ext>
                </a:extLst>
              </a:tr>
              <a:tr h="18943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897235"/>
                  </a:ext>
                </a:extLst>
              </a:tr>
              <a:tr h="18943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Not Allowed Codes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821149"/>
                  </a:ext>
                </a:extLst>
              </a:tr>
              <a:tr h="3524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62281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INJECTION/INFUSION OF NEUROLYTIC SUBSTANCE; EPIDURAL C/T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571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1.5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41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-93%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-23.2%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-92%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-22.3%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415274"/>
                  </a:ext>
                </a:extLst>
              </a:tr>
              <a:tr h="189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64405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GREATER OCCIPITAL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74,221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194.8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74,688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219.0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2281387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64418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SUPRASCAPULAR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25,389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66.6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22,596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66.3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-0.1%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957404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64430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PUDENDAL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2,380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 6.2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3,330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9.8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3.4%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56%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4.6%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755876"/>
                  </a:ext>
                </a:extLst>
              </a:tr>
              <a:tr h="189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64450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PERIPHERAL NERVE BLOCK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643,870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1,689.9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377,856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1,108.1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-41%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-5.2%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-4.1%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192746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64505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SPHENOPALATINE GANGLION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7,046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18.5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4,729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13.9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-33%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-3.9%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-2.8%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369384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64510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STELLATE GANGLION (CERVICAL SYMPATHETIC)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7,585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19.9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5,866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17.2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-2.5%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-1.5%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805035"/>
                  </a:ext>
                </a:extLst>
              </a:tr>
              <a:tr h="4725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64632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DESTRUCTION BY NEUROLYTIC AGENT; PLANTAR COMMON DIGITAL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22,249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58.4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8,934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26.2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-60%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-8.7%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-55%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-7.7%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035701"/>
                  </a:ext>
                </a:extLst>
              </a:tr>
              <a:tr h="232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64640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PERIPHERAL NERVE  &amp; DENERVATION 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72,630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190.6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94,079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275.9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2.6%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3.8%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093699"/>
                  </a:ext>
                </a:extLst>
              </a:tr>
              <a:tr h="232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64999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UNLISTED PROCEDURE, NERVOUS SYSTEM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6,820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17.9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75,403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221.1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1006%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27.2%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1135%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28.6%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531718"/>
                  </a:ext>
                </a:extLst>
              </a:tr>
              <a:tr h="18943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Not Allowed Codes Total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862,761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2,264.5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667,522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1,957.5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-2.5%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-1.4%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08191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3B1BBD1-197A-6DD1-DC98-7025996359C7}"/>
              </a:ext>
            </a:extLst>
          </p:cNvPr>
          <p:cNvSpPr txBox="1"/>
          <p:nvPr/>
        </p:nvSpPr>
        <p:spPr>
          <a:xfrm>
            <a:off x="295275" y="93632"/>
            <a:ext cx="87344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Utilization Peripheral Nerve Blocks 2014 &amp; 2024 for Traditional Medicare Beneficiaries </a:t>
            </a:r>
          </a:p>
        </p:txBody>
      </p:sp>
    </p:spTree>
    <p:extLst>
      <p:ext uri="{BB962C8B-B14F-4D97-AF65-F5344CB8AC3E}">
        <p14:creationId xmlns:p14="http://schemas.microsoft.com/office/powerpoint/2010/main" val="2546705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200" dirty="0"/>
              <a:t>Sphenopalatine Ganglion Block (CPT 64505)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25"/>
            <a:ext cx="8229600" cy="4097338"/>
          </a:xfrm>
        </p:spPr>
        <p:txBody>
          <a:bodyPr>
            <a:normAutofit/>
          </a:bodyPr>
          <a:lstStyle/>
          <a:p>
            <a:r>
              <a:rPr sz="2400" dirty="0"/>
              <a:t>Occasional use for headache/facial pain; low cost and utilization</a:t>
            </a:r>
            <a:endParaRPr lang="en-US" sz="2400" dirty="0"/>
          </a:p>
          <a:p>
            <a:pPr lvl="1"/>
            <a:r>
              <a:rPr lang="en-US" dirty="0"/>
              <a:t>4,729 sphenopalatine ganglion blocks  performed in 2024</a:t>
            </a:r>
          </a:p>
          <a:p>
            <a:pPr lvl="1"/>
            <a:r>
              <a:rPr lang="en-US" dirty="0"/>
              <a:t>7,046 procedures were performed in 2014</a:t>
            </a:r>
            <a:endParaRPr dirty="0"/>
          </a:p>
          <a:p>
            <a:r>
              <a:rPr sz="2400" dirty="0"/>
              <a:t>Keep as an option with criteria rather than blanket non‑coverage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Genicular RFA (CPT 64624)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26,637 Genicular RFA were performed in 2024.</a:t>
            </a:r>
          </a:p>
          <a:p>
            <a:r>
              <a:rPr dirty="0"/>
              <a:t>Multiple RCTs/systematic reviews support RFA for knee OA pain</a:t>
            </a:r>
          </a:p>
          <a:p>
            <a:r>
              <a:rPr dirty="0"/>
              <a:t>Cost‑effective; 6–12 months relief typical; reduces opioids and may delay surgery</a:t>
            </a:r>
          </a:p>
          <a:p>
            <a:r>
              <a:rPr dirty="0"/>
              <a:t>Recommend coverage for blocks and RFA under established criteria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About ASIPP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800"/>
              <a:t>Founded in 1998; &gt;4,500 interventional pain physicians and allied practitioners</a:t>
            </a:r>
          </a:p>
          <a:p>
            <a:r>
              <a:rPr sz="2800"/>
              <a:t>Mission: promote Safe, Appropriate, Fiscally Neutral, Effective (SAFE) treatments</a:t>
            </a:r>
          </a:p>
          <a:p>
            <a:r>
              <a:rPr sz="2800"/>
              <a:t>Extensive evidence contributions: RCTs, observational studies, real‑world analyses, systematic reviews, and clinical guidelines</a:t>
            </a:r>
          </a:p>
          <a:p>
            <a:r>
              <a:rPr sz="2800"/>
              <a:t>Active participation via Carrier Advisory Committees (CACs) nationwide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Other Codes (e.g., 64632, 64999)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64632: infrequent; primarily podiatry—coverage can enhance access under criteria</a:t>
            </a:r>
          </a:p>
          <a:p>
            <a:r>
              <a:t>64999: unlisted code—use should diminish where specific codes exist; align policy accordingly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Opioid Crisis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Non‑opioid interventional options are essential in multimodal pain care</a:t>
            </a:r>
          </a:p>
          <a:p>
            <a:r>
              <a:t>Restricting nerve blocks/ablation risks greater opioid reliance and higher downstream costs</a:t>
            </a:r>
          </a:p>
          <a:p>
            <a:r>
              <a:t>Coverage with prudent criteria aligns with national pain strategy and opioid‑sparing goals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Geographic Disparity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Policy not uniformly applied (Novitas/First Coast not aligned) → unequal access by state</a:t>
            </a:r>
          </a:p>
          <a:p>
            <a:r>
              <a:t>Encourage consistent national standards to avoid care inequities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&amp;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Maintain coverage for peripheral nerve blocks/ablation with clear, evidence‑informed criteria</a:t>
            </a:r>
          </a:p>
          <a:p>
            <a:r>
              <a:t>Require response‑based progression (≥50% improvement) and appropriate frequency caps</a:t>
            </a:r>
          </a:p>
          <a:p>
            <a:r>
              <a:t>Or withdraw the LCD; collaborate with ASIPP to refine coverage criteria that protect patients and curb misuse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Select References (Abbrev.)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ASIPP PNS Guidelines (2024); Multiple systematic reviews on occipital, suprascapular, stellate blocks</a:t>
            </a:r>
          </a:p>
          <a:p>
            <a:r>
              <a:t>Genicular RFA RCTs and cost‑effectiveness analyses (2018–2024)</a:t>
            </a:r>
          </a:p>
          <a:p>
            <a:r>
              <a:t>HHS Pain Management Best Practices (2019)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Slide Number Placeholder 3">
            <a:extLst>
              <a:ext uri="{FF2B5EF4-FFF2-40B4-BE49-F238E27FC236}">
                <a16:creationId xmlns:a16="http://schemas.microsoft.com/office/drawing/2014/main" id="{05D5F167-B729-4B6E-BB8F-3A26EB615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spcBef>
                <a:spcPct val="20000"/>
              </a:spcBef>
              <a:buSzPct val="12000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spcBef>
                <a:spcPct val="20000"/>
              </a:spcBef>
              <a:buClr>
                <a:schemeClr val="tx1"/>
              </a:buClr>
              <a:buSzPct val="60000"/>
              <a:buChar char="o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hangingPunct="0">
              <a:spcBef>
                <a:spcPct val="0"/>
              </a:spcBef>
              <a:buClrTx/>
              <a:buSzTx/>
              <a:buNone/>
              <a:defRPr/>
            </a:pPr>
            <a:fld id="{6BACC1CA-BB29-4634-BC57-DD426A93D77B}" type="slidenum">
              <a:rPr lang="en-US" altLang="en-US" sz="1050">
                <a:solidFill>
                  <a:prstClr val="black"/>
                </a:solidFill>
              </a:rPr>
              <a:pPr defTabSz="685800" eaLnBrk="0" hangingPunct="0">
                <a:spcBef>
                  <a:spcPct val="0"/>
                </a:spcBef>
                <a:buClrTx/>
                <a:buSzTx/>
                <a:buNone/>
                <a:defRPr/>
              </a:pPr>
              <a:t>25</a:t>
            </a:fld>
            <a:endParaRPr lang="en-US" altLang="en-US" sz="1050" dirty="0">
              <a:solidFill>
                <a:prstClr val="black"/>
              </a:solidFill>
            </a:endParaRPr>
          </a:p>
        </p:txBody>
      </p:sp>
      <p:sp>
        <p:nvSpPr>
          <p:cNvPr id="65539" name="WordArt 2">
            <a:extLst>
              <a:ext uri="{FF2B5EF4-FFF2-40B4-BE49-F238E27FC236}">
                <a16:creationId xmlns:a16="http://schemas.microsoft.com/office/drawing/2014/main" id="{EE323054-FB60-4AAD-AE36-2452D99AFC6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05125" y="209550"/>
            <a:ext cx="5066110" cy="13144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685800" eaLnBrk="0" hangingPunct="0">
              <a:defRPr/>
            </a:pPr>
            <a:r>
              <a:rPr lang="en-US" sz="2700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Thank You</a:t>
            </a:r>
          </a:p>
        </p:txBody>
      </p:sp>
      <p:sp>
        <p:nvSpPr>
          <p:cNvPr id="65540" name="Text Box 3">
            <a:extLst>
              <a:ext uri="{FF2B5EF4-FFF2-40B4-BE49-F238E27FC236}">
                <a16:creationId xmlns:a16="http://schemas.microsoft.com/office/drawing/2014/main" id="{FAA07C87-8621-4660-AB23-B99CD6431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050508"/>
            <a:ext cx="58293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6000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Laxmaiah Manchikanti, MD</a:t>
            </a:r>
          </a:p>
          <a:p>
            <a:pPr algn="ctr" defTabSz="685800" eaLnBrk="0" hangingPunct="0">
              <a:buClr>
                <a:prstClr val="black"/>
              </a:buClr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</a:rPr>
              <a:t>Email: </a:t>
            </a:r>
            <a:r>
              <a:rPr lang="en-US" altLang="en-US" sz="18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drm@asipp.org</a:t>
            </a:r>
            <a:endParaRPr lang="en-US" altLang="en-US" sz="1800" dirty="0">
              <a:solidFill>
                <a:schemeClr val="bg1"/>
              </a:solidFill>
            </a:endParaRPr>
          </a:p>
          <a:p>
            <a:pPr algn="ctr" defTabSz="685800">
              <a:spcBef>
                <a:spcPct val="0"/>
              </a:spcBef>
              <a:buClr>
                <a:prstClr val="black"/>
              </a:buClr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  <a:cs typeface="Times New Roman" panose="02020603050405020304" pitchFamily="18" charset="0"/>
              </a:rPr>
              <a:t>Phone: (270) 554-8373 ext. 101</a:t>
            </a:r>
          </a:p>
          <a:p>
            <a:pPr algn="ctr" defTabSz="685800">
              <a:spcBef>
                <a:spcPct val="0"/>
              </a:spcBef>
              <a:buClr>
                <a:prstClr val="black"/>
              </a:buClr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  <a:cs typeface="Times New Roman" panose="02020603050405020304" pitchFamily="18" charset="0"/>
              </a:rPr>
              <a:t>Phone (ASIPP): (270) 554-9412</a:t>
            </a:r>
          </a:p>
          <a:p>
            <a:pPr algn="ctr" defTabSz="685800" eaLnBrk="0" hangingPunct="0">
              <a:buClr>
                <a:prstClr val="black"/>
              </a:buClr>
              <a:buNone/>
              <a:defRPr/>
            </a:pPr>
            <a:endParaRPr lang="en-US" altLang="en-US" sz="1800" dirty="0">
              <a:solidFill>
                <a:schemeClr val="bg1"/>
              </a:solidFill>
            </a:endParaRPr>
          </a:p>
          <a:p>
            <a:pPr algn="ctr" defTabSz="685800" eaLnBrk="0" hangingPunct="0">
              <a:buClr>
                <a:prstClr val="black"/>
              </a:buClr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https://www.linkedin.com/in/laxmaiahmanchikanti</a:t>
            </a:r>
            <a:endParaRPr lang="en-US" altLang="en-US" sz="1800" dirty="0">
              <a:solidFill>
                <a:schemeClr val="bg1"/>
              </a:solidFill>
            </a:endParaRPr>
          </a:p>
          <a:p>
            <a:pPr algn="ctr" defTabSz="685800" eaLnBrk="0" hangingPunct="0">
              <a:buClr>
                <a:prstClr val="black"/>
              </a:buClr>
              <a:buNone/>
              <a:defRPr/>
            </a:pPr>
            <a:endParaRPr lang="en-US" altLang="en-US" sz="1800" dirty="0">
              <a:solidFill>
                <a:schemeClr val="bg1"/>
              </a:solidFill>
            </a:endParaRPr>
          </a:p>
          <a:p>
            <a:pPr algn="ctr" defTabSz="685800" eaLnBrk="0" hangingPunct="0">
              <a:buClr>
                <a:prstClr val="black"/>
              </a:buClr>
              <a:buNone/>
              <a:defRPr/>
            </a:pPr>
            <a:r>
              <a:rPr lang="en-US" altLang="en-US" sz="1800" dirty="0">
                <a:hlinkClick r:id="rId6"/>
              </a:rPr>
              <a:t>https://www.linkedin.com/company/american-society-of-interventional-pain-pain-physicians</a:t>
            </a:r>
            <a:endParaRPr lang="en-US" altLang="en-US" sz="1800" dirty="0"/>
          </a:p>
          <a:p>
            <a:pPr algn="ctr" defTabSz="685800" eaLnBrk="0" hangingPunct="0">
              <a:buClr>
                <a:prstClr val="black"/>
              </a:buClr>
              <a:buNone/>
              <a:defRPr/>
            </a:pPr>
            <a:endParaRPr lang="en-US" alt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4000" dirty="0"/>
              <a:t>Core Concerns with the Proposed LCD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Overly restrictive evidence criteria</a:t>
            </a:r>
          </a:p>
          <a:p>
            <a:pPr lvl="1"/>
            <a:r>
              <a:t>Exceeds standards commonly used in systematic reviews and overlooks real‑world outcomes</a:t>
            </a:r>
          </a:p>
          <a:p>
            <a:r>
              <a:t>Limits access to Peripheral Nerve Stimulation (PNS)</a:t>
            </a:r>
          </a:p>
          <a:p>
            <a:pPr lvl="1"/>
            <a:r>
              <a:t>Diagnostic nerve blocks are a prerequisite for PNS</a:t>
            </a:r>
          </a:p>
          <a:p>
            <a:r>
              <a:t>Contradiction with federal policy direction</a:t>
            </a:r>
          </a:p>
          <a:p>
            <a:pPr lvl="1"/>
            <a:r>
              <a:t>Inconsistent with aims to improve access and reduce administrative burden</a:t>
            </a:r>
          </a:p>
          <a:p>
            <a:r>
              <a:t>Reduced access and broader systemic impact</a:t>
            </a:r>
          </a:p>
          <a:p>
            <a:pPr lvl="1"/>
            <a:r>
              <a:t>Medicare policies cascade to MA, Medicaid, and commercial plans</a:t>
            </a:r>
          </a:p>
          <a:p>
            <a:r>
              <a:t>Inconsistency across MACs</a:t>
            </a:r>
          </a:p>
          <a:p>
            <a:pPr lvl="1"/>
            <a:r>
              <a:t>Novitas and First Coast not subject to the same policy</a:t>
            </a:r>
          </a:p>
          <a:p>
            <a:r>
              <a:t>Low utilization / minimal cost savings</a:t>
            </a:r>
          </a:p>
          <a:p>
            <a:pPr lvl="1"/>
            <a:r>
              <a:t>Elimination unlikely to reduce costs; may increase visits and alternative interventions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on Independent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800"/>
              <a:t>Further jeopardizes already strained practices due to cumulative payment cuts</a:t>
            </a:r>
          </a:p>
          <a:p>
            <a:r>
              <a:rPr sz="2800"/>
              <a:t>Recent payment pressures include:</a:t>
            </a:r>
          </a:p>
          <a:p>
            <a:pPr lvl="1"/>
            <a:r>
              <a:rPr sz="2400"/>
              <a:t>• Work RVU and PE RVU reductions</a:t>
            </a:r>
          </a:p>
          <a:p>
            <a:pPr lvl="1"/>
            <a:r>
              <a:rPr sz="2400"/>
              <a:t>• Efficiency adjustments and site‑of‑service effects</a:t>
            </a:r>
          </a:p>
          <a:p>
            <a:pPr lvl="1"/>
            <a:r>
              <a:rPr sz="2400"/>
              <a:t>• Added clinical and administrative risk (e.g., ASM policies)</a:t>
            </a:r>
          </a:p>
          <a:p>
            <a:r>
              <a:rPr sz="2800"/>
              <a:t>Conflicts with stated priorities to preserve independent practices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42900"/>
            <a:ext cx="6553200" cy="1066800"/>
          </a:xfrm>
        </p:spPr>
        <p:txBody>
          <a:bodyPr/>
          <a:lstStyle/>
          <a:p>
            <a:pPr algn="ctr"/>
            <a:r>
              <a:rPr lang="en-US" dirty="0"/>
              <a:t>IPM </a:t>
            </a:r>
            <a:r>
              <a:rPr dirty="0"/>
              <a:t>Utilization Trends (Highlights)</a:t>
            </a:r>
            <a:br>
              <a:rPr lang="en-US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0224"/>
            <a:ext cx="8534400" cy="4448175"/>
          </a:xfrm>
        </p:spPr>
        <p:txBody>
          <a:bodyPr>
            <a:noAutofit/>
          </a:bodyPr>
          <a:lstStyle/>
          <a:p>
            <a:r>
              <a:rPr dirty="0"/>
              <a:t>2019 → 2024: Procedure rate per 100k </a:t>
            </a:r>
            <a:r>
              <a:rPr lang="en-US" dirty="0"/>
              <a:t>Traditional Medicare</a:t>
            </a:r>
            <a:r>
              <a:rPr dirty="0"/>
              <a:t> beneficiaries ↓ 16.8%</a:t>
            </a:r>
          </a:p>
          <a:p>
            <a:r>
              <a:rPr dirty="0"/>
              <a:t>Year‑to‑year swings:</a:t>
            </a:r>
          </a:p>
          <a:p>
            <a:pPr lvl="1"/>
            <a:r>
              <a:rPr dirty="0"/>
              <a:t>• 2019→2020: −15%</a:t>
            </a:r>
          </a:p>
          <a:p>
            <a:pPr lvl="1"/>
            <a:r>
              <a:rPr dirty="0"/>
              <a:t>• 2020→2021: +4%</a:t>
            </a:r>
          </a:p>
          <a:p>
            <a:pPr lvl="1"/>
            <a:r>
              <a:rPr dirty="0"/>
              <a:t>• 2021→2022: −7.1%</a:t>
            </a:r>
          </a:p>
          <a:p>
            <a:pPr lvl="1"/>
            <a:r>
              <a:rPr dirty="0"/>
              <a:t>• 2022→2023: −2.7%</a:t>
            </a:r>
          </a:p>
          <a:p>
            <a:pPr lvl="1"/>
            <a:r>
              <a:rPr dirty="0"/>
              <a:t>• 2023→2024: +4.1%</a:t>
            </a:r>
          </a:p>
          <a:p>
            <a:r>
              <a:rPr dirty="0"/>
              <a:t>Peripheral nerve block codes show low/stable use overall; several specific codes declining since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54EEAE9-6880-CBC1-95E4-72E322FBA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320779"/>
              </p:ext>
            </p:extLst>
          </p:nvPr>
        </p:nvGraphicFramePr>
        <p:xfrm>
          <a:off x="838200" y="638175"/>
          <a:ext cx="7429501" cy="5839664"/>
        </p:xfrm>
        <a:graphic>
          <a:graphicData uri="http://schemas.openxmlformats.org/drawingml/2006/table">
            <a:tbl>
              <a:tblPr firstRow="1" firstCol="1" bandRow="1"/>
              <a:tblGrid>
                <a:gridCol w="718243">
                  <a:extLst>
                    <a:ext uri="{9D8B030D-6E8A-4147-A177-3AD203B41FA5}">
                      <a16:colId xmlns:a16="http://schemas.microsoft.com/office/drawing/2014/main" val="2742043365"/>
                    </a:ext>
                  </a:extLst>
                </a:gridCol>
                <a:gridCol w="625500">
                  <a:extLst>
                    <a:ext uri="{9D8B030D-6E8A-4147-A177-3AD203B41FA5}">
                      <a16:colId xmlns:a16="http://schemas.microsoft.com/office/drawing/2014/main" val="1533297305"/>
                    </a:ext>
                  </a:extLst>
                </a:gridCol>
                <a:gridCol w="548328">
                  <a:extLst>
                    <a:ext uri="{9D8B030D-6E8A-4147-A177-3AD203B41FA5}">
                      <a16:colId xmlns:a16="http://schemas.microsoft.com/office/drawing/2014/main" val="3869972485"/>
                    </a:ext>
                  </a:extLst>
                </a:gridCol>
                <a:gridCol w="487403">
                  <a:extLst>
                    <a:ext uri="{9D8B030D-6E8A-4147-A177-3AD203B41FA5}">
                      <a16:colId xmlns:a16="http://schemas.microsoft.com/office/drawing/2014/main" val="575386527"/>
                    </a:ext>
                  </a:extLst>
                </a:gridCol>
                <a:gridCol w="563897">
                  <a:extLst>
                    <a:ext uri="{9D8B030D-6E8A-4147-A177-3AD203B41FA5}">
                      <a16:colId xmlns:a16="http://schemas.microsoft.com/office/drawing/2014/main" val="3222033900"/>
                    </a:ext>
                  </a:extLst>
                </a:gridCol>
                <a:gridCol w="601806">
                  <a:extLst>
                    <a:ext uri="{9D8B030D-6E8A-4147-A177-3AD203B41FA5}">
                      <a16:colId xmlns:a16="http://schemas.microsoft.com/office/drawing/2014/main" val="1151894901"/>
                    </a:ext>
                  </a:extLst>
                </a:gridCol>
                <a:gridCol w="534113">
                  <a:extLst>
                    <a:ext uri="{9D8B030D-6E8A-4147-A177-3AD203B41FA5}">
                      <a16:colId xmlns:a16="http://schemas.microsoft.com/office/drawing/2014/main" val="2060569815"/>
                    </a:ext>
                  </a:extLst>
                </a:gridCol>
                <a:gridCol w="626853">
                  <a:extLst>
                    <a:ext uri="{9D8B030D-6E8A-4147-A177-3AD203B41FA5}">
                      <a16:colId xmlns:a16="http://schemas.microsoft.com/office/drawing/2014/main" val="3783084870"/>
                    </a:ext>
                  </a:extLst>
                </a:gridCol>
                <a:gridCol w="469124">
                  <a:extLst>
                    <a:ext uri="{9D8B030D-6E8A-4147-A177-3AD203B41FA5}">
                      <a16:colId xmlns:a16="http://schemas.microsoft.com/office/drawing/2014/main" val="1624068581"/>
                    </a:ext>
                  </a:extLst>
                </a:gridCol>
                <a:gridCol w="633623">
                  <a:extLst>
                    <a:ext uri="{9D8B030D-6E8A-4147-A177-3AD203B41FA5}">
                      <a16:colId xmlns:a16="http://schemas.microsoft.com/office/drawing/2014/main" val="2986261486"/>
                    </a:ext>
                  </a:extLst>
                </a:gridCol>
                <a:gridCol w="549680">
                  <a:extLst>
                    <a:ext uri="{9D8B030D-6E8A-4147-A177-3AD203B41FA5}">
                      <a16:colId xmlns:a16="http://schemas.microsoft.com/office/drawing/2014/main" val="3871053480"/>
                    </a:ext>
                  </a:extLst>
                </a:gridCol>
                <a:gridCol w="574052">
                  <a:extLst>
                    <a:ext uri="{9D8B030D-6E8A-4147-A177-3AD203B41FA5}">
                      <a16:colId xmlns:a16="http://schemas.microsoft.com/office/drawing/2014/main" val="3211673126"/>
                    </a:ext>
                  </a:extLst>
                </a:gridCol>
                <a:gridCol w="496879">
                  <a:extLst>
                    <a:ext uri="{9D8B030D-6E8A-4147-A177-3AD203B41FA5}">
                      <a16:colId xmlns:a16="http://schemas.microsoft.com/office/drawing/2014/main" val="2907583343"/>
                    </a:ext>
                  </a:extLst>
                </a:gridCol>
              </a:tblGrid>
              <a:tr h="399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Year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U.S. 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Population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≥ 65 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years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Percent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Medicare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% to U.S.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MA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Traditional Medicare (TMC)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PCPY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IPM 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Services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PCPY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Rate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(TMC)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PCY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076981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Y2009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307,006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39,570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12.90%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45,801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10,500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35,301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-2.0%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4,645,679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13,160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0077019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Y2010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308,746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40,268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13.00%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46,914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11,000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35,914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4,578,977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12,750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-3.1%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3642841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Y2011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311,583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41,370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13.28%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48,300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11,700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36,600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4,815,673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13,158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229148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Y2012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313,874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43,144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13.75%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50,300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12,800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37,500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4,947,974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13,195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296524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Y2013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316,129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44,704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14.14%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51,900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14,100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37,800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4,932,950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-0.3%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13,050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3827533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318,892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46,179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14.48%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53,500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15,400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38,100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5,025,904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13,191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9161017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y2015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320,897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47,734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14.88%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54,900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16,400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38,500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5,243,036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13,618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662836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Y2016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323,127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49,244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15.24%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56,500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17,200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39,300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5,509,306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14,019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4216760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Y2017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326,625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51,055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15.63%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58,000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17.8%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18,500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39,500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5,558,893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14,073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797996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Y2018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27,167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52,423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16.02%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59,600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18.2%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20,000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39,600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5,639,608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14,241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65592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Y2019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328,293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54,074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16.47%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61,200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18.6%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21,900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39,300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-0.8%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5,736,488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14,597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1559436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Y2020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331,002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55,939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16.90%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62,600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18.9%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24,000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38,600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4,767,369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-16.9%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12,351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-15.4%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432028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Y2021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332,049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55,885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16.83%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63,400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19.1%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26,400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37,000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-4.1%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4,776,040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0.2%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12,908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047551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Y2022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333,272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57,470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17.24%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64,700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19.4%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28,700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36,000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-2.7%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4,314,925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-9.7%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11,986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-7.1%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583704"/>
                  </a:ext>
                </a:extLst>
              </a:tr>
              <a:tr h="140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Y2023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334,915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59,300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17.71%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66,700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19.9%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30,900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35,800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-0.6%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4,176,435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-3.2%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11,666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-2.7%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637251"/>
                  </a:ext>
                </a:extLst>
              </a:tr>
              <a:tr h="1330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Y2024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340,100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61,200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17.99%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67,600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19.9%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33,100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34,500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-3.6%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4,190,920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12,148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7083211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2000-2010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988067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Change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18.4%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76.3%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7.6%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211.6%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189.7%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771700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GM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5036412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2010-2019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827201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Change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34.3%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99.1%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880265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GM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205535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2019-2020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410277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Change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-16.9%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-15.4%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145321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2010-2020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413107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Chage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38.9%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33.4%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118.2%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-3.1%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813154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GM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-0.3%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1129043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7257484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2019-2024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432129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Change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51.1%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-12.2%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-26.9%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-16.8%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5571263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GM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-2.6%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-6.1%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-3.6%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6575541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2019-2020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-1.78%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-16.9%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-15.4%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143284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2020-2021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-0.1%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10.0%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-4.1%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111198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2021-2022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0.4%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2.8%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-2.7%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-9.7%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-7.1%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804855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2022-2023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-0.6%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-3.2%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-2.7%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463964"/>
                  </a:ext>
                </a:extLst>
              </a:tr>
              <a:tr h="154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2023-2024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1.5%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3.2%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-3.6%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77206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0.3%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050" kern="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4.1%</a:t>
                      </a:r>
                      <a:endParaRPr lang="en-US" sz="105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5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44458" marR="444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12904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46827EE-7BED-D035-0BC2-BEF7FEE53FE6}"/>
              </a:ext>
            </a:extLst>
          </p:cNvPr>
          <p:cNvSpPr txBox="1"/>
          <p:nvPr/>
        </p:nvSpPr>
        <p:spPr>
          <a:xfrm>
            <a:off x="704851" y="153847"/>
            <a:ext cx="7934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2000 to 2024 Utilization of IPM services by Traditional Medicare (TMC) beneficiaries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90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EEF1B8E-D16A-A354-BC1E-C9051E2184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789317"/>
              </p:ext>
            </p:extLst>
          </p:nvPr>
        </p:nvGraphicFramePr>
        <p:xfrm>
          <a:off x="361950" y="600075"/>
          <a:ext cx="7829794" cy="6014745"/>
        </p:xfrm>
        <a:graphic>
          <a:graphicData uri="http://schemas.openxmlformats.org/drawingml/2006/table">
            <a:tbl>
              <a:tblPr firstRow="1" firstCol="1" bandRow="1"/>
              <a:tblGrid>
                <a:gridCol w="612496">
                  <a:extLst>
                    <a:ext uri="{9D8B030D-6E8A-4147-A177-3AD203B41FA5}">
                      <a16:colId xmlns:a16="http://schemas.microsoft.com/office/drawing/2014/main" val="332458669"/>
                    </a:ext>
                  </a:extLst>
                </a:gridCol>
                <a:gridCol w="575858">
                  <a:extLst>
                    <a:ext uri="{9D8B030D-6E8A-4147-A177-3AD203B41FA5}">
                      <a16:colId xmlns:a16="http://schemas.microsoft.com/office/drawing/2014/main" val="3445964013"/>
                    </a:ext>
                  </a:extLst>
                </a:gridCol>
                <a:gridCol w="1890054">
                  <a:extLst>
                    <a:ext uri="{9D8B030D-6E8A-4147-A177-3AD203B41FA5}">
                      <a16:colId xmlns:a16="http://schemas.microsoft.com/office/drawing/2014/main" val="2667258046"/>
                    </a:ext>
                  </a:extLst>
                </a:gridCol>
                <a:gridCol w="471442">
                  <a:extLst>
                    <a:ext uri="{9D8B030D-6E8A-4147-A177-3AD203B41FA5}">
                      <a16:colId xmlns:a16="http://schemas.microsoft.com/office/drawing/2014/main" val="2075034142"/>
                    </a:ext>
                  </a:extLst>
                </a:gridCol>
                <a:gridCol w="552405">
                  <a:extLst>
                    <a:ext uri="{9D8B030D-6E8A-4147-A177-3AD203B41FA5}">
                      <a16:colId xmlns:a16="http://schemas.microsoft.com/office/drawing/2014/main" val="644034658"/>
                    </a:ext>
                  </a:extLst>
                </a:gridCol>
                <a:gridCol w="645150">
                  <a:extLst>
                    <a:ext uri="{9D8B030D-6E8A-4147-A177-3AD203B41FA5}">
                      <a16:colId xmlns:a16="http://schemas.microsoft.com/office/drawing/2014/main" val="2640492115"/>
                    </a:ext>
                  </a:extLst>
                </a:gridCol>
                <a:gridCol w="645150">
                  <a:extLst>
                    <a:ext uri="{9D8B030D-6E8A-4147-A177-3AD203B41FA5}">
                      <a16:colId xmlns:a16="http://schemas.microsoft.com/office/drawing/2014/main" val="2184824795"/>
                    </a:ext>
                  </a:extLst>
                </a:gridCol>
                <a:gridCol w="716835">
                  <a:extLst>
                    <a:ext uri="{9D8B030D-6E8A-4147-A177-3AD203B41FA5}">
                      <a16:colId xmlns:a16="http://schemas.microsoft.com/office/drawing/2014/main" val="41501288"/>
                    </a:ext>
                  </a:extLst>
                </a:gridCol>
                <a:gridCol w="573468">
                  <a:extLst>
                    <a:ext uri="{9D8B030D-6E8A-4147-A177-3AD203B41FA5}">
                      <a16:colId xmlns:a16="http://schemas.microsoft.com/office/drawing/2014/main" val="4088557149"/>
                    </a:ext>
                  </a:extLst>
                </a:gridCol>
                <a:gridCol w="573468">
                  <a:extLst>
                    <a:ext uri="{9D8B030D-6E8A-4147-A177-3AD203B41FA5}">
                      <a16:colId xmlns:a16="http://schemas.microsoft.com/office/drawing/2014/main" val="2608107334"/>
                    </a:ext>
                  </a:extLst>
                </a:gridCol>
                <a:gridCol w="573468">
                  <a:extLst>
                    <a:ext uri="{9D8B030D-6E8A-4147-A177-3AD203B41FA5}">
                      <a16:colId xmlns:a16="http://schemas.microsoft.com/office/drawing/2014/main" val="4293703970"/>
                    </a:ext>
                  </a:extLst>
                </a:gridCol>
              </a:tblGrid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2024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% of change from 2014 (services)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% of change from 2014 (Rate)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587884"/>
                  </a:ext>
                </a:extLst>
              </a:tr>
              <a:tr h="18943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Allowed Codes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469786"/>
                  </a:ext>
                </a:extLst>
              </a:tr>
              <a:tr h="189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Group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CPT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Services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Rate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2024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Rate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Services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GM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Rate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Gm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49398"/>
                  </a:ext>
                </a:extLst>
              </a:tr>
              <a:tr h="189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20526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CARPAL TUNNEL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66,557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174.7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80,956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237.4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2.0%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89683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64400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TRIGEMINAL NERVE, EACH BRANCH 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16,667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43.7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24,992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73.3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50%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68%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5.3%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750600"/>
                  </a:ext>
                </a:extLst>
              </a:tr>
              <a:tr h="3524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64600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DESTRUCTION BY NEUROLYTIC AGENT, TRIGEMINAL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747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 2.0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448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-40%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-5.0%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-3.9%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501235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64605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sphenopalatine ganglion Blocks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 0.3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17%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1947081"/>
                  </a:ext>
                </a:extLst>
              </a:tr>
              <a:tr h="4725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64610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… DESTRUCTION BY NEUROLYTIC AGENT, TRIGEMINAL NERVE; 2</a:t>
                      </a:r>
                      <a:r>
                        <a:rPr lang="en-US" sz="800" kern="100" baseline="300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nd</a:t>
                      </a: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 and 3</a:t>
                      </a:r>
                      <a:r>
                        <a:rPr lang="en-US" sz="800" kern="100" baseline="300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rd</a:t>
                      </a: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 AT FORAMEN OVALE 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412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 1.1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-3.0%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-18%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-1.9%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969959"/>
                  </a:ext>
                </a:extLst>
              </a:tr>
              <a:tr h="3524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64455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PLANTAR COMMON DIGITAL NERVE(S) (EG, MORTON'S NEUROMA)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59,348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155.8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58,511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171.6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-0.1%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0866001"/>
                  </a:ext>
                </a:extLst>
              </a:tr>
              <a:tr h="18943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Allowed Codes Total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143,829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377.5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165,314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484.8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28%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2.5%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943115"/>
                  </a:ext>
                </a:extLst>
              </a:tr>
              <a:tr h="18943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897235"/>
                  </a:ext>
                </a:extLst>
              </a:tr>
              <a:tr h="18943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Not Allowed Codes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821149"/>
                  </a:ext>
                </a:extLst>
              </a:tr>
              <a:tr h="3524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62281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INJECTION/INFUSION OF NEUROLYTIC SUBSTANCE; EPIDURAL C/T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571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1.5 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41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-93%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-23.2%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-92%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-22.3%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415274"/>
                  </a:ext>
                </a:extLst>
              </a:tr>
              <a:tr h="189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64405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GREATER OCCIPITAL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74,221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194.8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74,688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219.0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0.1%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2281387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64418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SUPRASCAPULAR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25,389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66.6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22,596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66.3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-0.1%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957404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64430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PUDENDAL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2,380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 6.2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3,330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9.8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3.4%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56%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4.6%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755876"/>
                  </a:ext>
                </a:extLst>
              </a:tr>
              <a:tr h="189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64450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PERIPHERAL NERVE BLOCK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643,870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1,689.9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377,856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1,108.1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-41%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-5.2%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-4.1%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192746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64505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SPHENOPALATINE GANGLION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7,046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18.5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4,729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13.9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-33%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-3.9%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-2.8%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369384"/>
                  </a:ext>
                </a:extLst>
              </a:tr>
              <a:tr h="25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64510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STELLATE GANGLION (CERVICAL SYMPATHETIC)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7,585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19.9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5,866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17.2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-2.5%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-1.5%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805035"/>
                  </a:ext>
                </a:extLst>
              </a:tr>
              <a:tr h="4725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64632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DESTRUCTION BY NEUROLYTIC AGENT; PLANTAR COMMON DIGITAL NERVE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22,249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58.4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8,934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26.2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-60%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-8.7%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-55%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-7.7%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035701"/>
                  </a:ext>
                </a:extLst>
              </a:tr>
              <a:tr h="232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64640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PERIPHERAL NERVE  &amp; DENERVATION 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72,630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190.6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94,079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275.9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30%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2.6%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45%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3.8%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093699"/>
                  </a:ext>
                </a:extLst>
              </a:tr>
              <a:tr h="232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64999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</a:rPr>
                        <a:t>UNLISTED PROCEDURE, NERVOUS SYSTEM</a:t>
                      </a: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6,820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17.9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75,403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221.1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1006%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27.2%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1135%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28.6%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531718"/>
                  </a:ext>
                </a:extLst>
              </a:tr>
              <a:tr h="18943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Not Allowed Codes Total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862,761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2,264.5 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667,522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1,957.5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-23%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-2.5%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-14%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kern="0" dirty="0">
                          <a:solidFill>
                            <a:srgbClr val="0000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</a:rPr>
                        <a:t>-1.4%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</a:endParaRPr>
                    </a:p>
                  </a:txBody>
                  <a:tcPr marL="55540" marR="555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08191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7E74F4E-321D-8B38-4BF8-7A591B12CAD1}"/>
              </a:ext>
            </a:extLst>
          </p:cNvPr>
          <p:cNvSpPr txBox="1"/>
          <p:nvPr/>
        </p:nvSpPr>
        <p:spPr>
          <a:xfrm>
            <a:off x="295275" y="93632"/>
            <a:ext cx="87344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Utilization Peripheral Nerve Blocks 2014 &amp; 2024 for Traditional Medicare Beneficiaries </a:t>
            </a:r>
          </a:p>
        </p:txBody>
      </p:sp>
    </p:spTree>
    <p:extLst>
      <p:ext uri="{BB962C8B-B14F-4D97-AF65-F5344CB8AC3E}">
        <p14:creationId xmlns:p14="http://schemas.microsoft.com/office/powerpoint/2010/main" val="1064818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Requested Coverage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/>
              <a:t>Option A: Maintain coverage with guardrails</a:t>
            </a:r>
          </a:p>
          <a:p>
            <a:pPr lvl="1"/>
            <a:r>
              <a:rPr sz="2400"/>
              <a:t>• Two diagnostic blocks followed by two radiofrequency neurotomy procedures/year if indicated</a:t>
            </a:r>
          </a:p>
          <a:p>
            <a:pPr lvl="1"/>
            <a:r>
              <a:rPr sz="2400"/>
              <a:t>• Or up to four therapeutic nerve blocks/year</a:t>
            </a:r>
          </a:p>
          <a:p>
            <a:pPr lvl="1"/>
            <a:r>
              <a:rPr sz="2400"/>
              <a:t>• Proceed only with ≥50% improvement in pain and/or function on comparative local anesthetic effect</a:t>
            </a:r>
          </a:p>
          <a:p>
            <a:r>
              <a:rPr sz="2800"/>
              <a:t>Option B: Withdraw the LCD in its entirety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6934200" cy="1066800"/>
          </a:xfrm>
        </p:spPr>
        <p:txBody>
          <a:bodyPr/>
          <a:lstStyle/>
          <a:p>
            <a:r>
              <a:rPr dirty="0"/>
              <a:t>Medicare: Reasonable &amp; Necessary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/>
              <a:t>Procedures are safe, effective, non‑experimental, and appropriate in frequency and setting</a:t>
            </a:r>
          </a:p>
          <a:p>
            <a:r>
              <a:rPr sz="2800"/>
              <a:t>Ordered and furnished by qualified personnel; meet but do not exceed patient needs</a:t>
            </a:r>
          </a:p>
          <a:p>
            <a:r>
              <a:rPr sz="2800"/>
              <a:t>At least as beneficial as existing alternatives for selected patients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P_SGENE_TXT_Prevention_Wa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PPP_SGENE_TXT_Prevention_Way</Template>
  <TotalTime>1071</TotalTime>
  <Words>2699</Words>
  <Application>Microsoft Office PowerPoint</Application>
  <PresentationFormat>On-screen Show (4:3)</PresentationFormat>
  <Paragraphs>981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Aptos</vt:lpstr>
      <vt:lpstr>Aptos Narrow</vt:lpstr>
      <vt:lpstr>Arial</vt:lpstr>
      <vt:lpstr>Arial Black</vt:lpstr>
      <vt:lpstr>Book Antiqua</vt:lpstr>
      <vt:lpstr>Calibri</vt:lpstr>
      <vt:lpstr>Times New Roman</vt:lpstr>
      <vt:lpstr>PPP_SGENE_TXT_Prevention_Way</vt:lpstr>
      <vt:lpstr>Public Comment on Proposed LCD: Peripheral Nerve Blocks &amp; Procedures for Chronic Pain</vt:lpstr>
      <vt:lpstr>About ASIPP</vt:lpstr>
      <vt:lpstr>Core Concerns with the Proposed LCD</vt:lpstr>
      <vt:lpstr>Impact on Independent Practices</vt:lpstr>
      <vt:lpstr>IPM Utilization Trends (Highlights) </vt:lpstr>
      <vt:lpstr>PowerPoint Presentation</vt:lpstr>
      <vt:lpstr>PowerPoint Presentation</vt:lpstr>
      <vt:lpstr>Requested Coverage Framework</vt:lpstr>
      <vt:lpstr>Medicare: Reasonable &amp; Necessary</vt:lpstr>
      <vt:lpstr>Diagnostic Blocks are Prerequisite for PNS</vt:lpstr>
      <vt:lpstr>Selected Procedures: Evidence &amp; Practice</vt:lpstr>
      <vt:lpstr>Occipital Nerve Blocks (CPT 64405)</vt:lpstr>
      <vt:lpstr>Suprascapular Nerve Block (CPT 64418)</vt:lpstr>
      <vt:lpstr>Stellate Ganglion Block (CPT 64510)</vt:lpstr>
      <vt:lpstr>Pudendal Nerve Block (CPT 64430)</vt:lpstr>
      <vt:lpstr>Peripheral Nerve Block (CPT 64450) &amp; Denervation (CPT 64640)</vt:lpstr>
      <vt:lpstr>PowerPoint Presentation</vt:lpstr>
      <vt:lpstr>Sphenopalatine Ganglion Block (CPT 64505)</vt:lpstr>
      <vt:lpstr>Genicular RFA (CPT 64624)</vt:lpstr>
      <vt:lpstr>Other Codes (e.g., 64632, 64999)</vt:lpstr>
      <vt:lpstr>Opioid Crisis Context</vt:lpstr>
      <vt:lpstr>Geographic Disparity</vt:lpstr>
      <vt:lpstr>Summary &amp; Request</vt:lpstr>
      <vt:lpstr>Select References (Abbrev.)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Sagar Pampati</dc:creator>
  <cp:keywords/>
  <dc:description>generated using python-pptx</dc:description>
  <cp:lastModifiedBy>Vidyasagar Pampati</cp:lastModifiedBy>
  <cp:revision>14</cp:revision>
  <cp:lastPrinted>2025-10-23T15:48:18Z</cp:lastPrinted>
  <dcterms:created xsi:type="dcterms:W3CDTF">2013-01-27T09:14:16Z</dcterms:created>
  <dcterms:modified xsi:type="dcterms:W3CDTF">2025-10-24T14:33:36Z</dcterms:modified>
  <cp:category/>
</cp:coreProperties>
</file>